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3" r:id="rId4"/>
    <p:sldId id="261" r:id="rId5"/>
    <p:sldId id="262" r:id="rId6"/>
    <p:sldId id="268" r:id="rId7"/>
    <p:sldId id="267" r:id="rId8"/>
    <p:sldId id="259" r:id="rId9"/>
    <p:sldId id="260" r:id="rId10"/>
    <p:sldId id="271" r:id="rId11"/>
    <p:sldId id="265" r:id="rId12"/>
    <p:sldId id="264" r:id="rId13"/>
    <p:sldId id="266" r:id="rId14"/>
    <p:sldId id="269" r:id="rId15"/>
    <p:sldId id="270" r:id="rId16"/>
    <p:sldId id="272" r:id="rId17"/>
    <p:sldId id="273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5A4C9-0496-44D1-89C4-48B511E954C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1A21C-2497-426B-97F3-34122ED0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1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F430-6C19-425A-B34A-68E3436ACA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2340D-CFBE-4703-886E-B44388FAA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2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9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2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66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03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4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64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2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86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0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35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2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3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5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73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4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340D-CFBE-4703-886E-B44388FAAB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9AB-329B-4D00-B9E6-7F05AB2C9369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828-EFCD-40AE-9BC7-86E7F01A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66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9AB-329B-4D00-B9E6-7F05AB2C9369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828-EFCD-40AE-9BC7-86E7F01A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73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9AB-329B-4D00-B9E6-7F05AB2C9369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828-EFCD-40AE-9BC7-86E7F01A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6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9AB-329B-4D00-B9E6-7F05AB2C9369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828-EFCD-40AE-9BC7-86E7F01A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0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9AB-329B-4D00-B9E6-7F05AB2C9369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828-EFCD-40AE-9BC7-86E7F01A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09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9AB-329B-4D00-B9E6-7F05AB2C9369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828-EFCD-40AE-9BC7-86E7F01A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17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9AB-329B-4D00-B9E6-7F05AB2C9369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828-EFCD-40AE-9BC7-86E7F01A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6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9AB-329B-4D00-B9E6-7F05AB2C9369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828-EFCD-40AE-9BC7-86E7F01A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79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9AB-329B-4D00-B9E6-7F05AB2C9369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828-EFCD-40AE-9BC7-86E7F01A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1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9AB-329B-4D00-B9E6-7F05AB2C9369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828-EFCD-40AE-9BC7-86E7F01A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32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9AB-329B-4D00-B9E6-7F05AB2C9369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828-EFCD-40AE-9BC7-86E7F01A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22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B69AB-329B-4D00-B9E6-7F05AB2C9369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5828-EFCD-40AE-9BC7-86E7F01A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9386"/>
          </a:xfrm>
        </p:spPr>
        <p:txBody>
          <a:bodyPr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Pretreatment and Consent Orders -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Helping to reach Compliance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Randy Bradley, City Corporation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Wastewater Operations Manager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4732" y="365125"/>
            <a:ext cx="3886158" cy="1590896"/>
          </a:xfrm>
        </p:spPr>
      </p:pic>
    </p:spTree>
    <p:extLst>
      <p:ext uri="{BB962C8B-B14F-4D97-AF65-F5344CB8AC3E}">
        <p14:creationId xmlns:p14="http://schemas.microsoft.com/office/powerpoint/2010/main" val="758669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005" y="905813"/>
            <a:ext cx="10515600" cy="6409386"/>
          </a:xfrm>
        </p:spPr>
        <p:txBody>
          <a:bodyPr>
            <a:normAutofit/>
          </a:bodyPr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7754" y="573987"/>
            <a:ext cx="3886158" cy="15908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24932" y="2099387"/>
            <a:ext cx="8142136" cy="438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62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005" y="905813"/>
            <a:ext cx="10515600" cy="6409386"/>
          </a:xfrm>
        </p:spPr>
        <p:txBody>
          <a:bodyPr>
            <a:normAutofit/>
          </a:bodyPr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7754" y="573987"/>
            <a:ext cx="3886158" cy="159089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46567" y="2091193"/>
            <a:ext cx="6925586" cy="44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30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005" y="905813"/>
            <a:ext cx="10515600" cy="6409386"/>
          </a:xfrm>
        </p:spPr>
        <p:txBody>
          <a:bodyPr>
            <a:normAutofit/>
          </a:bodyPr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7754" y="573987"/>
            <a:ext cx="3886158" cy="15908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41983" y="2016847"/>
            <a:ext cx="7068709" cy="47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91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005" y="905813"/>
            <a:ext cx="10515600" cy="6409386"/>
          </a:xfrm>
        </p:spPr>
        <p:txBody>
          <a:bodyPr>
            <a:normAutofit/>
          </a:bodyPr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7754" y="573987"/>
            <a:ext cx="3886158" cy="15908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78657" y="2127503"/>
            <a:ext cx="7084613" cy="44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57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75" y="1223054"/>
            <a:ext cx="10515600" cy="6409386"/>
          </a:xfrm>
        </p:spPr>
        <p:txBody>
          <a:bodyPr>
            <a:normAutofit/>
          </a:bodyPr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7754" y="573987"/>
            <a:ext cx="3886158" cy="15908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36940" y="2164883"/>
            <a:ext cx="7763069" cy="43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29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005" y="905813"/>
            <a:ext cx="10515600" cy="6409386"/>
          </a:xfrm>
        </p:spPr>
        <p:txBody>
          <a:bodyPr>
            <a:normAutofit/>
          </a:bodyPr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7754" y="573987"/>
            <a:ext cx="3886158" cy="159089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24932" y="2062065"/>
            <a:ext cx="8142136" cy="442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1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Efforts continue today</a:t>
            </a:r>
          </a:p>
          <a:p>
            <a:pPr lvl="1"/>
            <a:r>
              <a:rPr lang="en-US" sz="3600"/>
              <a:t>Compliance schedule in new discharge permit for local industry to remove all storwwater from facility – currently going to the collection system</a:t>
            </a:r>
          </a:p>
          <a:p>
            <a:pPr lvl="1"/>
            <a:r>
              <a:rPr lang="en-US" sz="3600"/>
              <a:t>Continue to educate businesses and industries on cost associated with stormwater going to collection system</a:t>
            </a:r>
          </a:p>
          <a:p>
            <a:pPr lvl="1"/>
            <a:r>
              <a:rPr lang="en-US" sz="3600"/>
              <a:t>Continue looking !!!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365125"/>
            <a:ext cx="3047619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66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0"/>
          </a:p>
          <a:p>
            <a:pPr marL="0" indent="0" algn="ctr">
              <a:buNone/>
            </a:pPr>
            <a:endParaRPr lang="en-US" sz="4000"/>
          </a:p>
          <a:p>
            <a:pPr marL="0" indent="0" algn="ctr">
              <a:buNone/>
            </a:pPr>
            <a:endParaRPr lang="en-US" sz="4000"/>
          </a:p>
          <a:p>
            <a:pPr marL="0" indent="0" algn="ctr">
              <a:buNone/>
            </a:pPr>
            <a:r>
              <a:rPr lang="en-US" sz="9600"/>
              <a:t>Questions? </a:t>
            </a:r>
            <a:r>
              <a:rPr lang="en-US" sz="4000"/>
              <a:t>	</a:t>
            </a:r>
          </a:p>
          <a:p>
            <a:pPr marL="0" indent="0">
              <a:buNone/>
            </a:pPr>
            <a:endParaRPr lang="en-US" sz="4000"/>
          </a:p>
          <a:p>
            <a:pPr marL="0" indent="0" algn="ctr">
              <a:buNone/>
            </a:pPr>
            <a:r>
              <a:rPr lang="en-US" sz="4000"/>
              <a:t>	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365125"/>
            <a:ext cx="3047619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3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005" y="905813"/>
            <a:ext cx="10515600" cy="6409386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Pretreatment programs play an important part in a wastewater treatment plants ability to maintain compliance. This presentation will provide brief history of City corporation’s consent order and how the pretreatment department assisted in some corrective actions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1121" y="373711"/>
            <a:ext cx="3886158" cy="1590896"/>
          </a:xfrm>
        </p:spPr>
      </p:pic>
    </p:spTree>
    <p:extLst>
      <p:ext uri="{BB962C8B-B14F-4D97-AF65-F5344CB8AC3E}">
        <p14:creationId xmlns:p14="http://schemas.microsoft.com/office/powerpoint/2010/main" val="3996380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Fall of 2009 ADEQ issued CAO 09-146</a:t>
            </a:r>
          </a:p>
          <a:p>
            <a:r>
              <a:rPr lang="en-US" sz="4000"/>
              <a:t>Some of the factors that caused the CAO to be issued were:</a:t>
            </a:r>
          </a:p>
          <a:p>
            <a:pPr lvl="1"/>
            <a:r>
              <a:rPr lang="en-US" sz="4000"/>
              <a:t>SSO’s</a:t>
            </a:r>
          </a:p>
          <a:p>
            <a:pPr lvl="1"/>
            <a:r>
              <a:rPr lang="en-US" sz="4000"/>
              <a:t>WW Plant discharge violations – most related to excess flow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365125"/>
            <a:ext cx="3047619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06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005" y="905813"/>
            <a:ext cx="10515600" cy="6409386"/>
          </a:xfrm>
        </p:spPr>
        <p:txBody>
          <a:bodyPr>
            <a:normAutofit/>
          </a:bodyPr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51702" y="500932"/>
            <a:ext cx="3886158" cy="159089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56486" y="619058"/>
            <a:ext cx="5484778" cy="3693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51702" y="3127168"/>
            <a:ext cx="5604784" cy="315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06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January 2010 City Corporation submitted a Comprehensive Corrective Action Plan </a:t>
            </a:r>
          </a:p>
          <a:p>
            <a:pPr lvl="1"/>
            <a:r>
              <a:rPr lang="en-US" sz="3600"/>
              <a:t>Included in this plan were actions to find and reduce sources of I &amp; I </a:t>
            </a:r>
          </a:p>
          <a:p>
            <a:pPr lvl="1"/>
            <a:r>
              <a:rPr lang="en-US" sz="3600"/>
              <a:t>Pretreatment Department tasked with finding possible I &amp; I from industrial sources.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365125"/>
            <a:ext cx="3047619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79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So what did we do???</a:t>
            </a:r>
          </a:p>
          <a:p>
            <a:pPr lvl="1"/>
            <a:r>
              <a:rPr lang="en-US" sz="3600"/>
              <a:t>Include storm water questions into routine industry inspections</a:t>
            </a:r>
          </a:p>
          <a:p>
            <a:pPr lvl="1"/>
            <a:r>
              <a:rPr lang="en-US" sz="3600"/>
              <a:t>Meeting with all industries asking for assistance and removing any known source of I&amp;I</a:t>
            </a:r>
          </a:p>
          <a:p>
            <a:pPr lvl="1"/>
            <a:r>
              <a:rPr lang="en-US" sz="3600"/>
              <a:t>Cross-connection/Backflow inspections looking for any source of I&amp;I – found leak on fire system line leaking into manhole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365125"/>
            <a:ext cx="3047619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81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What were the results of our efforts??</a:t>
            </a:r>
          </a:p>
          <a:p>
            <a:pPr lvl="1"/>
            <a:r>
              <a:rPr lang="en-US" sz="3600"/>
              <a:t>Ammonia leak at a large industry – found its way to the treatment plant</a:t>
            </a:r>
          </a:p>
          <a:p>
            <a:pPr lvl="1"/>
            <a:r>
              <a:rPr lang="en-US" sz="3600"/>
              <a:t>Businesses pumping storm water to their cleanout</a:t>
            </a:r>
          </a:p>
          <a:p>
            <a:pPr lvl="1"/>
            <a:r>
              <a:rPr lang="en-US" sz="3600"/>
              <a:t>Parking lots, truck and trailer washouts</a:t>
            </a:r>
          </a:p>
          <a:p>
            <a:pPr lvl="1"/>
            <a:r>
              <a:rPr lang="en-US" sz="3600"/>
              <a:t>Others</a:t>
            </a:r>
          </a:p>
          <a:p>
            <a:pPr marL="457200" lvl="1" indent="0">
              <a:buNone/>
            </a:pPr>
            <a:endParaRPr lang="en-US" sz="36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365125"/>
            <a:ext cx="3047619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50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005" y="905813"/>
            <a:ext cx="10515600" cy="6409386"/>
          </a:xfrm>
        </p:spPr>
        <p:txBody>
          <a:bodyPr>
            <a:normAutofit/>
          </a:bodyPr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73718"/>
            <a:ext cx="3886158" cy="159089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38902" y="1696885"/>
            <a:ext cx="6973294" cy="49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005" y="905813"/>
            <a:ext cx="10515600" cy="6409386"/>
          </a:xfrm>
        </p:spPr>
        <p:txBody>
          <a:bodyPr>
            <a:normAutofit/>
          </a:bodyPr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7754" y="573987"/>
            <a:ext cx="3886158" cy="159089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36466" y="2043486"/>
            <a:ext cx="6734755" cy="48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2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4.05.28"/>
  <p:tag name="AS_TITLE" val="Aspose.Slides for .NET 4.0"/>
  <p:tag name="AS_VERSION" val="14.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Custom</PresentationFormat>
  <Paragraphs>45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Pretreatment and Consent Orders - Helping to reach Compliance  Randy Bradley, City Corporation Wastewater Operations Manager</vt:lpstr>
      <vt:lpstr>Pretreatment programs play an important part in a wastewater treatment plants ability to maintain compliance. This presentation will provide brief history of City corporation’s consent order and how the pretreatment department assisted in some corrective 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1601-01-01T00:00:00Z</dcterms:created>
  <dcterms:modified xsi:type="dcterms:W3CDTF">2017-05-08T16:41:36Z</dcterms:modified>
</cp:coreProperties>
</file>